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71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C9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03F8-6EA3-4CC6-9629-8A30AC12C5B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0A-8845-46D4-8E60-9F3F389F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68507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03F8-6EA3-4CC6-9629-8A30AC12C5B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0A-8845-46D4-8E60-9F3F389F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078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03F8-6EA3-4CC6-9629-8A30AC12C5B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0A-8845-46D4-8E60-9F3F389F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2454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03F8-6EA3-4CC6-9629-8A30AC12C5B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0A-8845-46D4-8E60-9F3F389F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9412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03F8-6EA3-4CC6-9629-8A30AC12C5B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0A-8845-46D4-8E60-9F3F389F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59991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03F8-6EA3-4CC6-9629-8A30AC12C5B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0A-8845-46D4-8E60-9F3F389F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2587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03F8-6EA3-4CC6-9629-8A30AC12C5B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0A-8845-46D4-8E60-9F3F389F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713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03F8-6EA3-4CC6-9629-8A30AC12C5B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0A-8845-46D4-8E60-9F3F389F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39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03F8-6EA3-4CC6-9629-8A30AC12C5B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0A-8845-46D4-8E60-9F3F389F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505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03F8-6EA3-4CC6-9629-8A30AC12C5B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0A-8845-46D4-8E60-9F3F389F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250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D03F8-6EA3-4CC6-9629-8A30AC12C5B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AF140A-8845-46D4-8E60-9F3F389F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43906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C9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D03F8-6EA3-4CC6-9629-8A30AC12C5B9}" type="datetimeFigureOut">
              <a:rPr lang="en-US" smtClean="0"/>
              <a:t>10/19/2011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AF140A-8845-46D4-8E60-9F3F389FC6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3753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1447800"/>
            <a:ext cx="8686800" cy="3067051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BIO-COM - ECOLOGY –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ENERGY TRANSFER, NEEDS, RELATIONSHIPS &amp; ESTUARIES – STUDY GUIDE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286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486400"/>
          </a:xfrm>
        </p:spPr>
        <p:txBody>
          <a:bodyPr>
            <a:no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25.  Organisms </a:t>
            </a: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need nutrients in order to ____.</a:t>
            </a:r>
            <a:endParaRPr lang="en-US" sz="24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400" dirty="0"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latin typeface="Times New Roman"/>
                <a:ea typeface="Calibri"/>
                <a:cs typeface="Times New Roman"/>
              </a:rPr>
              <a:t>CARRY OUT ESSENTIAL LIFE FUNCTIONS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26.  _____ populations control predator populations.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en-US" sz="2400" b="1" dirty="0" smtClean="0">
                <a:latin typeface="Times New Roman"/>
                <a:ea typeface="Calibri"/>
                <a:cs typeface="Times New Roman"/>
              </a:rPr>
              <a:t>PREY</a:t>
            </a:r>
            <a:endParaRPr lang="en-US" sz="24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27.  A parasite does </a:t>
            </a:r>
            <a:r>
              <a:rPr lang="en-US" sz="2400" dirty="0" smtClean="0">
                <a:latin typeface="Times New Roman"/>
                <a:ea typeface="Calibri"/>
                <a:cs typeface="Times New Roman"/>
              </a:rPr>
              <a:t>live 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inside its ___.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en-US" sz="2400" b="1" dirty="0" smtClean="0">
                <a:latin typeface="Times New Roman"/>
                <a:ea typeface="Calibri"/>
                <a:cs typeface="Times New Roman"/>
              </a:rPr>
              <a:t>HOST</a:t>
            </a:r>
            <a:endParaRPr lang="en-US" sz="24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144269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en-US" sz="2400" dirty="0">
                <a:solidFill>
                  <a:prstClr val="black"/>
                </a:solidFill>
                <a:latin typeface="Times New Roman"/>
                <a:ea typeface="Calibri"/>
              </a:rPr>
              <a:t>28.  An example of  __________  is a whale &amp; barnacles</a:t>
            </a:r>
            <a:endParaRPr lang="en-US" sz="2400" dirty="0">
              <a:solidFill>
                <a:prstClr val="black"/>
              </a:solidFill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 smtClean="0"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latin typeface="Times New Roman"/>
                <a:ea typeface="Calibri"/>
                <a:cs typeface="Times New Roman"/>
              </a:rPr>
              <a:t>COMMENSALISM</a:t>
            </a:r>
            <a:endParaRPr lang="en-US" sz="2400" b="1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 smtClean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latin typeface="Times New Roman"/>
                <a:ea typeface="Calibri"/>
                <a:cs typeface="Times New Roman"/>
              </a:rPr>
              <a:t>29</a:t>
            </a:r>
            <a:r>
              <a:rPr lang="en-US" sz="2400" dirty="0">
                <a:latin typeface="Times New Roman"/>
                <a:ea typeface="Calibri"/>
                <a:cs typeface="Times New Roman"/>
              </a:rPr>
              <a:t>.  An example of  ___ is a tick &amp; dog.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en-US" sz="2400" b="1" dirty="0" smtClean="0">
                <a:latin typeface="Times New Roman"/>
                <a:ea typeface="Calibri"/>
                <a:cs typeface="Times New Roman"/>
              </a:rPr>
              <a:t>PARASITISIM</a:t>
            </a:r>
            <a:endParaRPr lang="en-US" sz="24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30.  An example of a ____ is a hare.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 </a:t>
            </a:r>
            <a:r>
              <a:rPr lang="en-US" sz="2400" b="1" dirty="0" smtClean="0">
                <a:latin typeface="Times New Roman"/>
                <a:ea typeface="Calibri"/>
                <a:cs typeface="Times New Roman"/>
              </a:rPr>
              <a:t>PREY</a:t>
            </a:r>
            <a:endParaRPr lang="en-US" sz="2400" dirty="0"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12742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229600" cy="5715000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buNone/>
            </a:pPr>
            <a:r>
              <a:rPr lang="en-US" sz="96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31.   An organism which actively hunts and consumes other organisms is a ____.</a:t>
            </a:r>
            <a:endParaRPr lang="en-US" sz="96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9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PREDATOR</a:t>
            </a:r>
          </a:p>
          <a:p>
            <a:pPr marL="0" indent="0">
              <a:buNone/>
            </a:pPr>
            <a:endParaRPr lang="en-US" sz="9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32.  An </a:t>
            </a:r>
            <a:r>
              <a:rPr lang="en-US" sz="9600" dirty="0">
                <a:latin typeface="Times New Roman" pitchFamily="18" charset="0"/>
                <a:cs typeface="Times New Roman" pitchFamily="18" charset="0"/>
              </a:rPr>
              <a:t>organism which is consumed by another organism is a 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____.</a:t>
            </a:r>
            <a:endParaRPr lang="en-US" sz="9600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sz="9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PREY</a:t>
            </a:r>
            <a:endParaRPr lang="en-US" sz="9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sz="9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en-US" sz="96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33.  A </a:t>
            </a:r>
            <a:r>
              <a:rPr lang="en-US" sz="9600" dirty="0">
                <a:latin typeface="Times New Roman" pitchFamily="18" charset="0"/>
                <a:cs typeface="Times New Roman" pitchFamily="18" charset="0"/>
              </a:rPr>
              <a:t>relationship in which one organism benefits and the other organism is harmed is 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___.</a:t>
            </a:r>
          </a:p>
          <a:p>
            <a:pPr marL="0" indent="0">
              <a:buNone/>
            </a:pPr>
            <a:endParaRPr lang="en-US" sz="9600" dirty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PARASITISM</a:t>
            </a: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r>
              <a:rPr lang="en-US" sz="38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0">
              <a:buNone/>
            </a:pPr>
            <a:endParaRPr lang="en-US" sz="3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43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02115" y="1371600"/>
            <a:ext cx="8001000" cy="34901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20000"/>
              </a:spcBef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40.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A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relationship in which one organism benefits and the other organism is neither harmed nor benefited is ____.</a:t>
            </a:r>
          </a:p>
          <a:p>
            <a:pPr lvl="0">
              <a:spcBef>
                <a:spcPct val="20000"/>
              </a:spcBef>
            </a:pPr>
            <a:endParaRPr lang="en-US" sz="2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COMMENSALISM</a:t>
            </a:r>
          </a:p>
          <a:p>
            <a:pPr lvl="0" algn="ctr">
              <a:spcBef>
                <a:spcPct val="20000"/>
              </a:spcBef>
            </a:pP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spcBef>
                <a:spcPct val="20000"/>
              </a:spcBef>
              <a:buAutoNum type="arabicPeriod" startAt="41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A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relationship in which both organisms benefit is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____.</a:t>
            </a:r>
          </a:p>
          <a:p>
            <a:pPr marL="457200" lvl="0" indent="-457200">
              <a:spcBef>
                <a:spcPct val="20000"/>
              </a:spcBef>
              <a:buAutoNum type="arabicPeriod" startAt="41"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>
              <a:spcBef>
                <a:spcPct val="20000"/>
              </a:spcBef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MUTUALISM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84109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6963"/>
            <a:ext cx="4286250" cy="6629399"/>
          </a:xfrm>
        </p:spPr>
        <p:txBody>
          <a:bodyPr anchor="ctr">
            <a:normAutofit fontScale="92500" lnSpcReduction="10000"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42.  Which steps in the figure above shows the removal of CO</a:t>
            </a:r>
            <a:r>
              <a:rPr lang="en-US" sz="2600" baseline="-25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 from the atmosphere.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en-US" sz="2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A, B, C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43.  Which steps in the figure above shows the addition of CO</a:t>
            </a:r>
            <a:r>
              <a:rPr lang="en-US" sz="2600" baseline="-250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</a:t>
            </a: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to the atmosphere?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en-US" sz="2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D, E, F, G, H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42.  Which </a:t>
            </a: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step in the figure above shows the process where green plants use sunlight to make carbohydrates and oxygen</a:t>
            </a:r>
            <a:r>
              <a:rPr lang="en-US" sz="2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?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endParaRPr lang="en-US" sz="26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b="1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</a:t>
            </a:r>
            <a:endParaRPr lang="en-US" sz="2600" b="1" dirty="0">
              <a:latin typeface="Times New Roman"/>
              <a:ea typeface="Calibri"/>
              <a:cs typeface="Times New Roman"/>
            </a:endParaRPr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642650"/>
            <a:ext cx="4191001" cy="491994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2"/>
          <p:cNvSpPr txBox="1"/>
          <p:nvPr/>
        </p:nvSpPr>
        <p:spPr>
          <a:xfrm>
            <a:off x="4800600" y="2057400"/>
            <a:ext cx="295275" cy="247650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A.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</p:txBody>
      </p:sp>
      <p:sp>
        <p:nvSpPr>
          <p:cNvPr id="6" name="Text Box 3"/>
          <p:cNvSpPr txBox="1"/>
          <p:nvPr/>
        </p:nvSpPr>
        <p:spPr>
          <a:xfrm>
            <a:off x="4419600" y="2590800"/>
            <a:ext cx="381000" cy="304799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Times New Roman"/>
                <a:ea typeface="Calibri"/>
                <a:cs typeface="Times New Roman"/>
              </a:rPr>
              <a:t>B.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4286250" y="3177330"/>
            <a:ext cx="419100" cy="2381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Times New Roman"/>
                <a:ea typeface="Calibri"/>
                <a:cs typeface="Times New Roman"/>
              </a:rPr>
              <a:t>C.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8" name="Text Box 10"/>
          <p:cNvSpPr txBox="1"/>
          <p:nvPr/>
        </p:nvSpPr>
        <p:spPr>
          <a:xfrm>
            <a:off x="7239000" y="4953000"/>
            <a:ext cx="361950" cy="2381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effectLst/>
                <a:latin typeface="Times New Roman"/>
                <a:ea typeface="Calibri"/>
                <a:cs typeface="Times New Roman"/>
              </a:rPr>
              <a:t>D.</a:t>
            </a:r>
            <a:endParaRPr lang="en-US" sz="1200">
              <a:effectLst/>
              <a:latin typeface="Times New Roman"/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sp>
        <p:nvSpPr>
          <p:cNvPr id="9" name="Text Box 9"/>
          <p:cNvSpPr txBox="1"/>
          <p:nvPr/>
        </p:nvSpPr>
        <p:spPr>
          <a:xfrm>
            <a:off x="7924800" y="4114800"/>
            <a:ext cx="342900" cy="228600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effectLst/>
                <a:latin typeface="Times New Roman"/>
                <a:ea typeface="Calibri"/>
                <a:cs typeface="Times New Roman"/>
              </a:rPr>
              <a:t>E.</a:t>
            </a:r>
            <a:endParaRPr lang="en-US" sz="1200">
              <a:effectLst/>
              <a:latin typeface="Times New Roman"/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sp>
        <p:nvSpPr>
          <p:cNvPr id="10" name="Text Box 8"/>
          <p:cNvSpPr txBox="1"/>
          <p:nvPr/>
        </p:nvSpPr>
        <p:spPr>
          <a:xfrm>
            <a:off x="7791450" y="3184963"/>
            <a:ext cx="304800" cy="266700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Times New Roman"/>
                <a:ea typeface="Calibri"/>
                <a:cs typeface="Times New Roman"/>
              </a:rPr>
              <a:t>F.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sp>
        <p:nvSpPr>
          <p:cNvPr id="11" name="Text Box 6"/>
          <p:cNvSpPr txBox="1"/>
          <p:nvPr/>
        </p:nvSpPr>
        <p:spPr>
          <a:xfrm>
            <a:off x="8328981" y="2057400"/>
            <a:ext cx="342900" cy="285750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effectLst/>
                <a:latin typeface="Times New Roman"/>
                <a:ea typeface="Calibri"/>
                <a:cs typeface="Times New Roman"/>
              </a:rPr>
              <a:t>G,.</a:t>
            </a:r>
            <a:endParaRPr lang="en-US" sz="1200">
              <a:effectLst/>
              <a:latin typeface="Times New Roman"/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sp>
        <p:nvSpPr>
          <p:cNvPr id="12" name="Text Box 11"/>
          <p:cNvSpPr txBox="1"/>
          <p:nvPr/>
        </p:nvSpPr>
        <p:spPr>
          <a:xfrm flipH="1">
            <a:off x="5826919" y="3059585"/>
            <a:ext cx="376238" cy="265612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Times New Roman"/>
                <a:ea typeface="Calibri"/>
                <a:cs typeface="Times New Roman"/>
              </a:rPr>
              <a:t>H.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175985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0" y="540981"/>
            <a:ext cx="4329629" cy="5821363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45.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Which </a:t>
            </a: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step in the figure above shows the process where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animals </a:t>
            </a: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use oxygen and carbohydrates to make carbon dioxide and water?</a:t>
            </a:r>
            <a:endParaRPr lang="en-US" sz="24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Times New Roman"/>
                <a:cs typeface="Times New Roman"/>
              </a:rPr>
              <a:t> </a:t>
            </a:r>
            <a:endParaRPr lang="en-US" sz="2400" dirty="0" smtClean="0">
              <a:latin typeface="Times New Roman"/>
              <a:ea typeface="Times New Roman"/>
              <a:cs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latin typeface="Times New Roman"/>
                <a:ea typeface="Calibri"/>
                <a:cs typeface="Times New Roman"/>
              </a:rPr>
              <a:t>F</a:t>
            </a: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b="1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>
                <a:latin typeface="Times New Roman"/>
                <a:ea typeface="Calibri"/>
                <a:cs typeface="Times New Roman"/>
              </a:rPr>
              <a:t>46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. </a:t>
            </a:r>
            <a:r>
              <a:rPr lang="en-US" sz="2400" dirty="0" smtClean="0">
                <a:latin typeface="Times New Roman" pitchFamily="18" charset="0"/>
                <a:ea typeface="Calibri"/>
                <a:cs typeface="Times New Roman" pitchFamily="18" charset="0"/>
              </a:rPr>
              <a:t>Which </a:t>
            </a:r>
            <a:r>
              <a:rPr lang="en-US" sz="2400" dirty="0">
                <a:latin typeface="Times New Roman" pitchFamily="18" charset="0"/>
                <a:ea typeface="Calibri"/>
                <a:cs typeface="Times New Roman" pitchFamily="18" charset="0"/>
              </a:rPr>
              <a:t>step above shows a biogeochemical process?</a:t>
            </a:r>
          </a:p>
          <a:p>
            <a:pPr marL="0" indent="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642650"/>
            <a:ext cx="4191001" cy="4919949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2"/>
          <p:cNvSpPr txBox="1"/>
          <p:nvPr/>
        </p:nvSpPr>
        <p:spPr>
          <a:xfrm>
            <a:off x="4800600" y="2057400"/>
            <a:ext cx="295275" cy="247650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Times New Roman"/>
                <a:ea typeface="Calibri"/>
                <a:cs typeface="Times New Roman"/>
              </a:rPr>
              <a:t>A.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Times New Roman"/>
              <a:ea typeface="Calibri"/>
              <a:cs typeface="Times New Roman"/>
            </a:endParaRPr>
          </a:p>
        </p:txBody>
      </p:sp>
      <p:sp>
        <p:nvSpPr>
          <p:cNvPr id="6" name="Text Box 3"/>
          <p:cNvSpPr txBox="1"/>
          <p:nvPr/>
        </p:nvSpPr>
        <p:spPr>
          <a:xfrm>
            <a:off x="4419600" y="2590800"/>
            <a:ext cx="381000" cy="304799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Times New Roman"/>
                <a:ea typeface="Calibri"/>
                <a:cs typeface="Times New Roman"/>
              </a:rPr>
              <a:t>B.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sp>
        <p:nvSpPr>
          <p:cNvPr id="7" name="Text Box 4"/>
          <p:cNvSpPr txBox="1"/>
          <p:nvPr/>
        </p:nvSpPr>
        <p:spPr>
          <a:xfrm>
            <a:off x="4485472" y="3202521"/>
            <a:ext cx="419100" cy="2381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Times New Roman"/>
                <a:ea typeface="Calibri"/>
                <a:cs typeface="Times New Roman"/>
              </a:rPr>
              <a:t>C.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0400" y="4953000"/>
            <a:ext cx="365125" cy="31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 Box 9"/>
          <p:cNvSpPr txBox="1"/>
          <p:nvPr/>
        </p:nvSpPr>
        <p:spPr>
          <a:xfrm>
            <a:off x="7924800" y="4114800"/>
            <a:ext cx="342900" cy="228600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>
                <a:effectLst/>
                <a:latin typeface="Times New Roman"/>
                <a:ea typeface="Calibri"/>
                <a:cs typeface="Times New Roman"/>
              </a:rPr>
              <a:t>E.</a:t>
            </a:r>
            <a:endParaRPr lang="en-US" sz="1200">
              <a:effectLst/>
              <a:latin typeface="Times New Roman"/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>
                <a:effectLst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sp>
        <p:nvSpPr>
          <p:cNvPr id="10" name="Text Box 8"/>
          <p:cNvSpPr txBox="1"/>
          <p:nvPr/>
        </p:nvSpPr>
        <p:spPr>
          <a:xfrm>
            <a:off x="7791450" y="3184963"/>
            <a:ext cx="304800" cy="266700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Times New Roman"/>
                <a:ea typeface="Calibri"/>
                <a:cs typeface="Times New Roman"/>
              </a:rPr>
              <a:t>F.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effectLst/>
                <a:latin typeface="Times New Roman"/>
                <a:ea typeface="Calibri"/>
                <a:cs typeface="Times New Roman"/>
              </a:rPr>
              <a:t> 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67700" y="2037889"/>
            <a:ext cx="354013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Box 11"/>
          <p:cNvSpPr txBox="1"/>
          <p:nvPr/>
        </p:nvSpPr>
        <p:spPr>
          <a:xfrm flipH="1">
            <a:off x="5826919" y="3059585"/>
            <a:ext cx="376238" cy="265612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1200" b="1" dirty="0">
                <a:effectLst/>
                <a:latin typeface="Times New Roman"/>
                <a:ea typeface="Calibri"/>
                <a:cs typeface="Times New Roman"/>
              </a:rPr>
              <a:t>H.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166480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2600" y="381000"/>
            <a:ext cx="5410200" cy="2971800"/>
          </a:xfrm>
          <a:prstGeom prst="rect">
            <a:avLst/>
          </a:prstGeom>
        </p:spPr>
      </p:pic>
      <p:sp>
        <p:nvSpPr>
          <p:cNvPr id="5" name="Text Box 13"/>
          <p:cNvSpPr txBox="1"/>
          <p:nvPr/>
        </p:nvSpPr>
        <p:spPr>
          <a:xfrm>
            <a:off x="2209800" y="990600"/>
            <a:ext cx="447675" cy="2762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/>
                <a:ea typeface="Calibri"/>
                <a:cs typeface="Times New Roman"/>
              </a:rPr>
              <a:t>47.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6" name="Text Box 13"/>
          <p:cNvSpPr txBox="1"/>
          <p:nvPr/>
        </p:nvSpPr>
        <p:spPr>
          <a:xfrm>
            <a:off x="4020838" y="1004887"/>
            <a:ext cx="447675" cy="2762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/>
                <a:ea typeface="Calibri"/>
                <a:cs typeface="Times New Roman"/>
              </a:rPr>
              <a:t>48.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7" name="Text Box 13"/>
          <p:cNvSpPr txBox="1"/>
          <p:nvPr/>
        </p:nvSpPr>
        <p:spPr>
          <a:xfrm>
            <a:off x="6172200" y="1004887"/>
            <a:ext cx="447675" cy="2762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/>
                <a:ea typeface="Calibri"/>
                <a:cs typeface="Times New Roman"/>
              </a:rPr>
              <a:t>49.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8" name="Text Box 13"/>
          <p:cNvSpPr txBox="1"/>
          <p:nvPr/>
        </p:nvSpPr>
        <p:spPr>
          <a:xfrm>
            <a:off x="2361109" y="1728787"/>
            <a:ext cx="447675" cy="2762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/>
                <a:ea typeface="Calibri"/>
                <a:cs typeface="Times New Roman"/>
              </a:rPr>
              <a:t>50.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9" name="Text Box 13"/>
          <p:cNvSpPr txBox="1"/>
          <p:nvPr/>
        </p:nvSpPr>
        <p:spPr>
          <a:xfrm>
            <a:off x="4436240" y="1916761"/>
            <a:ext cx="447675" cy="2762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/>
                <a:ea typeface="Calibri"/>
                <a:cs typeface="Times New Roman"/>
              </a:rPr>
              <a:t>51.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10" name="Text Box 13"/>
          <p:cNvSpPr txBox="1"/>
          <p:nvPr/>
        </p:nvSpPr>
        <p:spPr>
          <a:xfrm>
            <a:off x="6194004" y="1877858"/>
            <a:ext cx="447675" cy="2762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/>
                <a:ea typeface="Calibri"/>
                <a:cs typeface="Times New Roman"/>
              </a:rPr>
              <a:t>52.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11" name="Text Box 13"/>
          <p:cNvSpPr txBox="1"/>
          <p:nvPr/>
        </p:nvSpPr>
        <p:spPr>
          <a:xfrm>
            <a:off x="3562350" y="2514600"/>
            <a:ext cx="447675" cy="2762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/>
                <a:ea typeface="Calibri"/>
                <a:cs typeface="Times New Roman"/>
              </a:rPr>
              <a:t>53.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12" name="Text Box 13"/>
          <p:cNvSpPr txBox="1"/>
          <p:nvPr/>
        </p:nvSpPr>
        <p:spPr>
          <a:xfrm>
            <a:off x="5029200" y="2689320"/>
            <a:ext cx="447675" cy="276225"/>
          </a:xfrm>
          <a:prstGeom prst="rect">
            <a:avLst/>
          </a:prstGeom>
          <a:solidFill>
            <a:sysClr val="window" lastClr="FFFFFF"/>
          </a:solidFill>
          <a:ln w="6350">
            <a:solidFill>
              <a:prstClr val="black"/>
            </a:solidFill>
          </a:ln>
          <a:effectLst/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200" b="1" dirty="0" smtClean="0">
                <a:effectLst/>
                <a:latin typeface="Times New Roman"/>
                <a:ea typeface="Calibri"/>
                <a:cs typeface="Times New Roman"/>
              </a:rPr>
              <a:t>54..</a:t>
            </a:r>
            <a:endParaRPr lang="en-US" sz="1200" dirty="0">
              <a:effectLst/>
              <a:latin typeface="Times New Roman"/>
              <a:ea typeface="Calibri"/>
              <a:cs typeface="Times New Roman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36240" y="4023657"/>
            <a:ext cx="3243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52.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EVAPORATION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66986" y="4010692"/>
            <a:ext cx="3243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48.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PRECIPITATION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963315" y="3581400"/>
            <a:ext cx="3243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47.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CONDENSATION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63208" y="3572477"/>
            <a:ext cx="32162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51</a:t>
            </a:r>
            <a:r>
              <a:rPr lang="en-US" dirty="0" smtClean="0"/>
              <a:t>.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RUNOFF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936434" y="4472357"/>
            <a:ext cx="3243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49.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CONDENSATION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49724" y="4495316"/>
            <a:ext cx="32432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53.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GROUNDWATER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32557" y="4897370"/>
            <a:ext cx="33121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50. 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TRANSPIRATION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463208" y="4980188"/>
            <a:ext cx="346159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54.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SURFACE WATER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1167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2186" y="381000"/>
            <a:ext cx="81534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1.  When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an organism’s life processes slows down during times when there is little food, this is called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___________.</a:t>
            </a:r>
          </a:p>
          <a:p>
            <a:endParaRPr lang="en-US" sz="2800" dirty="0">
              <a:solidFill>
                <a:prstClr val="black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HIBERNATION</a:t>
            </a:r>
          </a:p>
          <a:p>
            <a:endParaRPr lang="en-US" sz="28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2.  The most important need of an organism is _____.</a:t>
            </a:r>
          </a:p>
          <a:p>
            <a:pPr marL="514350" indent="-514350">
              <a:buAutoNum type="arabicPeriod" startAt="2"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WATER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3.  The </a:t>
            </a:r>
            <a:r>
              <a:rPr lang="en-US" sz="2800" dirty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area claimed by an animal or group of animals as their living space is its </a:t>
            </a:r>
            <a:r>
              <a:rPr lang="en-US" sz="2800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____.</a:t>
            </a:r>
          </a:p>
          <a:p>
            <a:pPr marL="514350" indent="-514350">
              <a:buAutoNum type="arabicPeriod" startAt="3"/>
            </a:pPr>
            <a:endParaRPr lang="en-US" sz="2800" dirty="0">
              <a:solidFill>
                <a:prstClr val="black"/>
              </a:solidFill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algn="ctr"/>
            <a:r>
              <a:rPr lang="en-US" sz="2800" b="1" dirty="0" smtClean="0">
                <a:solidFill>
                  <a:prstClr val="black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TERRITORY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4415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4525963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</a:rPr>
              <a:t>4.  The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Calibri"/>
              </a:rPr>
              <a:t>role an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</a:rPr>
              <a:t>organism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Calibri"/>
              </a:rPr>
              <a:t>plays in its environment is its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</a:rPr>
              <a:t>_____.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2400" dirty="0" smtClean="0">
              <a:solidFill>
                <a:prstClr val="black"/>
              </a:solidFill>
              <a:latin typeface="Times New Roman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prstClr val="black"/>
                </a:solidFill>
                <a:latin typeface="Times New Roman"/>
              </a:rPr>
              <a:t>NICHE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en-US" sz="2400" b="1" dirty="0">
              <a:solidFill>
                <a:prstClr val="black"/>
              </a:solidFill>
              <a:latin typeface="Times New Roman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5. The </a:t>
            </a:r>
            <a:r>
              <a:rPr lang="en-US" sz="2400" dirty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base of all food webs on the planet are </a:t>
            </a:r>
            <a:r>
              <a:rPr lang="en-US" sz="2400" dirty="0" smtClean="0">
                <a:solidFill>
                  <a:prstClr val="black"/>
                </a:solidFill>
                <a:latin typeface="Times New Roman"/>
                <a:ea typeface="Calibri"/>
                <a:cs typeface="Times New Roman"/>
              </a:rPr>
              <a:t>____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2400" dirty="0" smtClean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prstClr val="black"/>
                </a:solidFill>
                <a:latin typeface="Times New Roman"/>
                <a:cs typeface="Times New Roman"/>
              </a:rPr>
              <a:t>PLANTS</a:t>
            </a:r>
          </a:p>
          <a:p>
            <a:pPr marL="0" lvl="0" indent="0" algn="ctr">
              <a:spcBef>
                <a:spcPts val="0"/>
              </a:spcBef>
              <a:buNone/>
            </a:pPr>
            <a:endParaRPr lang="en-US" sz="2400" b="1" dirty="0">
              <a:solidFill>
                <a:prstClr val="black"/>
              </a:solidFill>
              <a:latin typeface="Times New Roman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effectLst/>
                <a:latin typeface="Times New Roman"/>
                <a:ea typeface="Calibri"/>
                <a:cs typeface="Times New Roman"/>
              </a:rPr>
              <a:t>6. Identify what an herbivore might eat.</a:t>
            </a:r>
            <a:endParaRPr lang="en-US" sz="28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0" lvl="0" indent="0">
              <a:spcBef>
                <a:spcPts val="0"/>
              </a:spcBef>
              <a:buNone/>
            </a:pPr>
            <a:endParaRPr lang="en-US" sz="1800" dirty="0">
              <a:solidFill>
                <a:prstClr val="black"/>
              </a:solidFill>
            </a:endParaRPr>
          </a:p>
          <a:p>
            <a:pPr marL="0" indent="0" algn="ctr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ALGAE, LEAVES, FERNS, ETC.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7465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81000"/>
            <a:ext cx="8229600" cy="5562600"/>
          </a:xfrm>
        </p:spPr>
        <p:txBody>
          <a:bodyPr>
            <a:normAutofit fontScale="25000" lnSpcReduction="20000"/>
          </a:bodyPr>
          <a:lstStyle/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7. Identify 4  carnivores?</a:t>
            </a:r>
          </a:p>
          <a:p>
            <a:pPr marL="0" indent="0">
              <a:lnSpc>
                <a:spcPct val="120000"/>
              </a:lnSpc>
              <a:buNone/>
            </a:pPr>
            <a:endParaRPr lang="en-US" sz="9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lnSpc>
                <a:spcPct val="120000"/>
              </a:lnSpc>
              <a:buNone/>
            </a:pP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DOG, CHEETAH &amp; TIGER</a:t>
            </a:r>
          </a:p>
          <a:p>
            <a:pPr marL="0" indent="0" algn="ctr">
              <a:lnSpc>
                <a:spcPct val="120000"/>
              </a:lnSpc>
              <a:buNone/>
            </a:pPr>
            <a:endParaRPr lang="en-US" sz="9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8. Raccoons will eat almost anything. They are most accurately called ___.</a:t>
            </a: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b="1" dirty="0" smtClean="0">
                <a:latin typeface="Times New Roman" pitchFamily="18" charset="0"/>
                <a:ea typeface="Calibri"/>
                <a:cs typeface="Times New Roman" pitchFamily="18" charset="0"/>
              </a:rPr>
              <a:t>OMNIVORES</a:t>
            </a:r>
          </a:p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9. Condors are related to vultures and feed on carrion, or dead animals. Condors’ role in the food web is as ____.</a:t>
            </a: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96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b="1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SCAVENGER</a:t>
            </a: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600" dirty="0" smtClean="0">
                <a:effectLst/>
                <a:latin typeface="Times New Roman" pitchFamily="18" charset="0"/>
                <a:ea typeface="Calibri"/>
                <a:cs typeface="Times New Roman" pitchFamily="18" charset="0"/>
              </a:rPr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0011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381000"/>
            <a:ext cx="8229600" cy="5943600"/>
          </a:xfrm>
        </p:spPr>
        <p:txBody>
          <a:bodyPr>
            <a:normAutofit fontScale="92500" lnSpcReduction="10000"/>
          </a:bodyPr>
          <a:lstStyle/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 smtClean="0">
                <a:effectLst/>
                <a:latin typeface="Times New Roman"/>
                <a:ea typeface="Calibri"/>
                <a:cs typeface="Times New Roman"/>
              </a:rPr>
              <a:t>10.   ____ are the different feeding levels in an ecosystem.</a:t>
            </a: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en-US" sz="2600" b="1" dirty="0" smtClean="0">
                <a:latin typeface="Times New Roman"/>
                <a:ea typeface="Calibri"/>
                <a:cs typeface="Times New Roman"/>
              </a:rPr>
              <a:t>TROPHIC LEVELS</a:t>
            </a:r>
          </a:p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6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 smtClean="0">
                <a:effectLst/>
                <a:latin typeface="Times New Roman"/>
                <a:ea typeface="Calibri"/>
                <a:cs typeface="Times New Roman"/>
              </a:rPr>
              <a:t>11.  A semi-enclosed body of water with a direct connection to the ocean and where sea water is diluted with freshwater from the land is the definition of a(n) ____.</a:t>
            </a: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en-US" sz="2600" b="1" dirty="0" smtClean="0">
                <a:latin typeface="Times New Roman"/>
                <a:ea typeface="Calibri"/>
                <a:cs typeface="Times New Roman"/>
              </a:rPr>
              <a:t>ESTUARY</a:t>
            </a:r>
            <a:endParaRPr lang="en-US" sz="26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dirty="0" smtClean="0">
                <a:effectLst/>
                <a:latin typeface="Times New Roman"/>
                <a:ea typeface="Calibri"/>
                <a:cs typeface="Times New Roman"/>
              </a:rPr>
              <a:t>12.  An estuary found on the gentle slopes of the continental shelf is a ____.</a:t>
            </a:r>
          </a:p>
          <a:p>
            <a:pPr marL="0" marR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600" b="1" dirty="0" smtClean="0">
                <a:latin typeface="Times New Roman"/>
                <a:ea typeface="Calibri"/>
                <a:cs typeface="Times New Roman"/>
              </a:rPr>
              <a:t>LAGOON/BAR BUILT ESTUARY</a:t>
            </a:r>
            <a:endParaRPr lang="en-US" sz="2600" b="1" dirty="0" smtClean="0">
              <a:effectLst/>
              <a:latin typeface="Times New Roman"/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0344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13. 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San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Francisco Bay is an example of a ____ estuary.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TECTONIC ESTUARY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14. Estuaries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without beaches and were made due to glacial activity are ___.</a:t>
            </a: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FJORDS</a:t>
            </a: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spcBef>
                <a:spcPts val="0"/>
              </a:spcBef>
              <a:buNone/>
            </a:pP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57200" lvl="0" indent="-457200">
              <a:spcBef>
                <a:spcPts val="0"/>
              </a:spcBef>
              <a:buAutoNum type="arabicPeriod" startAt="15"/>
            </a:pP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Estuaries </a:t>
            </a:r>
            <a:r>
              <a:rPr lang="en-US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serve as nurseries to ___ of the recreational fish</a:t>
            </a:r>
            <a:r>
              <a:rPr lang="en-US" sz="24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lvl="0" indent="0">
              <a:spcBef>
                <a:spcPts val="0"/>
              </a:spcBef>
              <a:buNone/>
            </a:pPr>
            <a:endParaRPr lang="en-US" sz="2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 algn="ctr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90%</a:t>
            </a:r>
            <a:endParaRPr lang="en-US" sz="24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138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6324600"/>
          </a:xfrm>
        </p:spPr>
        <p:txBody>
          <a:bodyPr>
            <a:no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effectLst/>
                <a:latin typeface="Times New Roman"/>
                <a:ea typeface="Times New Roman"/>
                <a:cs typeface="Times New Roman"/>
              </a:rPr>
              <a:t>16. Which organisms make their food through photosynthesis?</a:t>
            </a:r>
            <a:endParaRPr lang="en-US" sz="2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effectLst/>
                <a:latin typeface="Times New Roman"/>
                <a:ea typeface="Times New Roman"/>
                <a:cs typeface="Times New Roman"/>
              </a:rPr>
              <a:t> </a:t>
            </a:r>
            <a:r>
              <a:rPr lang="en-US" sz="2400" b="1" dirty="0" smtClean="0">
                <a:effectLst/>
                <a:latin typeface="Times New Roman"/>
                <a:ea typeface="Times New Roman"/>
                <a:cs typeface="Times New Roman"/>
              </a:rPr>
              <a:t>PLANTS</a:t>
            </a:r>
            <a:endParaRPr lang="en-US" sz="2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effectLst/>
                <a:latin typeface="Times New Roman"/>
                <a:ea typeface="Calibri"/>
                <a:cs typeface="Times New Roman"/>
              </a:rPr>
              <a:t>17.  Evaporation of water from plants is called _____.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effectLst/>
                <a:latin typeface="Times New Roman"/>
                <a:ea typeface="Calibri"/>
                <a:cs typeface="Times New Roman"/>
              </a:rPr>
              <a:t> </a:t>
            </a: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TRANSPIRATION</a:t>
            </a:r>
            <a:endParaRPr lang="en-US" sz="2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b="1" dirty="0" smtClean="0">
              <a:solidFill>
                <a:srgbClr val="000000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2400" b="1" dirty="0" smtClean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1600" b="1" dirty="0" smtClean="0">
              <a:solidFill>
                <a:srgbClr val="000000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en-US" sz="1600" b="1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 b="1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Figure 3-1</a:t>
            </a:r>
            <a:endParaRPr lang="en-US" sz="1600" dirty="0" smtClean="0">
              <a:effectLst/>
              <a:latin typeface="Times New Roman"/>
              <a:ea typeface="Calibri"/>
              <a:cs typeface="Times New Roman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Calibri"/>
                <a:cs typeface="Times New Roman"/>
              </a:rPr>
              <a:t> 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Calibri"/>
              </a:rPr>
              <a:t>18.  The algae at the beginning of the food chain in Figure 3-1 are ____.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dirty="0">
              <a:solidFill>
                <a:srgbClr val="000000"/>
              </a:solidFill>
              <a:latin typeface="Times New Roman"/>
            </a:endParaRPr>
          </a:p>
          <a:p>
            <a:pPr marL="0" marR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dirty="0" smtClean="0">
                <a:solidFill>
                  <a:srgbClr val="000000"/>
                </a:solidFill>
                <a:latin typeface="Times New Roman"/>
              </a:rPr>
              <a:t>PRODUCERS</a:t>
            </a:r>
            <a:endParaRPr lang="en-US" sz="2400" b="1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3107" y="3276600"/>
            <a:ext cx="4838700" cy="146685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437407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381000"/>
            <a:ext cx="8534400" cy="6019800"/>
          </a:xfrm>
        </p:spPr>
        <p:txBody>
          <a:bodyPr>
            <a:normAutofit/>
          </a:bodyPr>
          <a:lstStyle/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19.  Organisms </a:t>
            </a: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that obtain nutrients by breaking down dead and decaying plants and animals are called ___.</a:t>
            </a:r>
            <a:endParaRPr lang="en-US" sz="24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400" dirty="0"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DECOMPOSERS</a:t>
            </a: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4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4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20.  A </a:t>
            </a: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snake that eats a frog that has eaten an insect that fed on a plant is a ___.</a:t>
            </a:r>
            <a:endParaRPr lang="en-US" sz="2400" dirty="0"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b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</a:br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3</a:t>
            </a:r>
            <a:r>
              <a:rPr lang="en-US" sz="2400" b="1" baseline="300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rd</a:t>
            </a:r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LEVEL (TERTIARY) CONSUMER</a:t>
            </a:r>
          </a:p>
          <a:p>
            <a:pPr marL="0" marR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endParaRPr lang="en-US" sz="2400" dirty="0">
              <a:latin typeface="Times New Roman"/>
              <a:ea typeface="Calibri"/>
              <a:cs typeface="Times New Roman"/>
            </a:endParaRPr>
          </a:p>
          <a:p>
            <a:pPr marL="514350" marR="0" indent="-5143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21"/>
              <a:tabLst>
                <a:tab pos="-114300" algn="r"/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The </a:t>
            </a: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repeated movement of water between 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Earth’s</a:t>
            </a: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surface </a:t>
            </a:r>
            <a:r>
              <a:rPr lang="en-US" sz="24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and the atmosphere is called</a:t>
            </a:r>
            <a:r>
              <a:rPr lang="en-US" sz="24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____.</a:t>
            </a: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endParaRPr lang="en-US" sz="24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WATER CYCLE</a:t>
            </a:r>
            <a:endParaRPr lang="en-US" sz="2400" b="1" dirty="0">
              <a:latin typeface="Times New Roman"/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8965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28600"/>
            <a:ext cx="8229600" cy="5791200"/>
          </a:xfrm>
        </p:spPr>
        <p:txBody>
          <a:bodyPr>
            <a:normAutofit fontScale="92500" lnSpcReduction="20000"/>
          </a:bodyPr>
          <a:lstStyle/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22.  Identify </a:t>
            </a: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3 ways in which carbon cycles through the biosphere.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en-US" sz="2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PHOTOSYNTHESIS</a:t>
            </a:r>
            <a:r>
              <a:rPr lang="en-US" sz="2600" b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, </a:t>
            </a:r>
            <a:r>
              <a:rPr lang="en-US" sz="2600" b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 </a:t>
            </a:r>
            <a:r>
              <a:rPr lang="en-US" sz="2600" b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RESPIRATION, </a:t>
            </a:r>
            <a:r>
              <a:rPr lang="en-US" sz="2600" b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BURNING </a:t>
            </a:r>
            <a:r>
              <a:rPr lang="en-US" sz="2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OF FOSSIL FUELS </a:t>
            </a:r>
            <a:r>
              <a:rPr lang="en-US" sz="2600" b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&amp; </a:t>
            </a:r>
            <a:r>
              <a:rPr lang="en-US" sz="2600" b="1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DECOMPOSITION </a:t>
            </a:r>
            <a:r>
              <a:rPr lang="en-US" sz="2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OF PLANTS &amp; ANIMALS.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23.  Nitrogen </a:t>
            </a: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fixation is carried out primarily by ___.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r>
              <a:rPr lang="en-US" sz="2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BACTERIA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pPr marL="514350" marR="0" indent="-5143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24"/>
              <a:tabLst>
                <a:tab pos="-114300" algn="r"/>
                <a:tab pos="0" algn="l"/>
              </a:tabLst>
            </a:pPr>
            <a:r>
              <a:rPr lang="en-US" sz="2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What </a:t>
            </a: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organisms are directly involved in the nitrogen cycle</a:t>
            </a:r>
            <a:r>
              <a:rPr lang="en-US" sz="2600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?</a:t>
            </a:r>
          </a:p>
          <a:p>
            <a:pPr marL="514350" marR="0" indent="-51435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AutoNum type="arabicPeriod" startAt="24"/>
              <a:tabLst>
                <a:tab pos="-114300" algn="r"/>
                <a:tab pos="0" algn="l"/>
              </a:tabLst>
            </a:pPr>
            <a:endParaRPr lang="en-US" sz="2600" dirty="0">
              <a:solidFill>
                <a:srgbClr val="000000"/>
              </a:solidFill>
              <a:latin typeface="Times New Roman"/>
              <a:ea typeface="Calibri"/>
              <a:cs typeface="Times New Roman"/>
            </a:endParaRPr>
          </a:p>
          <a:p>
            <a:pPr marL="0" marR="0" indent="0"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b="1" dirty="0" smtClean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BACTERIA, LEGUMES (BEANS, ETC.) AND DECOMPOSERS.</a:t>
            </a:r>
            <a:endParaRPr lang="en-US" sz="2600" b="1" dirty="0">
              <a:latin typeface="Times New Roman"/>
              <a:ea typeface="Calibri"/>
              <a:cs typeface="Times New Roman"/>
            </a:endParaRPr>
          </a:p>
          <a:p>
            <a:pPr marL="0" marR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-114300" algn="r"/>
                <a:tab pos="0" algn="l"/>
              </a:tabLst>
            </a:pPr>
            <a:r>
              <a:rPr lang="en-US" sz="2600" dirty="0">
                <a:solidFill>
                  <a:srgbClr val="000000"/>
                </a:solidFill>
                <a:latin typeface="Times New Roman"/>
                <a:ea typeface="Calibri"/>
                <a:cs typeface="Times New Roman"/>
              </a:rPr>
              <a:t> </a:t>
            </a:r>
            <a:endParaRPr lang="en-US" sz="2600" dirty="0">
              <a:latin typeface="Times New Roman"/>
              <a:ea typeface="Calibri"/>
              <a:cs typeface="Times New Roman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007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531</TotalTime>
  <Words>397</Words>
  <Application>Microsoft Office PowerPoint</Application>
  <PresentationFormat>On-screen Show (4:3)</PresentationFormat>
  <Paragraphs>197</Paragraphs>
  <Slides>16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Office Theme</vt:lpstr>
      <vt:lpstr>BIO-COM - ECOLOGY –  ENERGY TRANSFER, NEEDS, RELATIONSHIPS &amp; ESTUARIES – STUDY GUIDE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Southern Regional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scollins</dc:creator>
  <cp:lastModifiedBy>Sally Collins</cp:lastModifiedBy>
  <cp:revision>32</cp:revision>
  <dcterms:created xsi:type="dcterms:W3CDTF">2011-10-17T11:49:14Z</dcterms:created>
  <dcterms:modified xsi:type="dcterms:W3CDTF">2011-10-19T12:12:10Z</dcterms:modified>
</cp:coreProperties>
</file>